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8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48" r:id="rId14"/>
    <p:sldId id="549" r:id="rId15"/>
    <p:sldId id="550" r:id="rId16"/>
    <p:sldId id="551" r:id="rId17"/>
    <p:sldId id="552" r:id="rId18"/>
    <p:sldId id="553" r:id="rId19"/>
    <p:sldId id="554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177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197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744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302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054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971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03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977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49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62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42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230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282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76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16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071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Случаи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, когда возможно привлечение к работе в выходные и праздничные дни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согласия работника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113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00792"/>
            <a:ext cx="9169400" cy="307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выполнения неотложных работ в условиях чрезвычайных обстоятельств, то есть в случае бедствия или угрозы бедствия (пожары, наводнения, голод, землетрясения, эпидемии или эпизоотии) и в иных случаях, ставящих под угрозу жизнь или нормальные жизненные условия всего населения или его части.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324064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897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иных случаях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привлечение работника к работе в выходные и праздничные дни возможно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при соблюдении следующего порядка: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856238"/>
            <a:ext cx="9169400" cy="199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письменного согласия работника;</a:t>
            </a:r>
          </a:p>
          <a:p>
            <a:pPr marL="342900" indent="-342900" algn="just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учтенного мнения выборного профсоюзного органа (при его наличии).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98541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Работа в нерабочие праздничные дни возможна в следующих случаях (ст. 113 ТК):</a:t>
            </a:r>
            <a:endParaRPr lang="ru-RU" sz="2000" b="1" i="1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70438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производство работ, приостановка которых невозможна по производственно-техническим условиям (непрерывно действующие организации);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работы, вызываемые необходимостью обслуживания населения;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неотложные ремонтные работы;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неотложные погрузочно-разгрузочные работы;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нет медицинских противопоказаний.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628460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Следующих работников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возможно привлечь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к работе в выходной или праздничный день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особом порядке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  <a:endParaRPr lang="ru-RU" sz="2000" i="1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70438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Инвалиды;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женщины, имеющие детей в возрасте до 3 лет;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матери и отцы, воспитывающие без супруга (супруги) детей в возрасте до четырнадцати лет;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опекуны детей в возрасте до четырнадцати лет;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родитель, имеющий ребенка в возрасте до четырнадцати лет, в случае если другой родитель работает вахтовым методом;</a:t>
            </a:r>
          </a:p>
        </p:txBody>
      </p:sp>
    </p:spTree>
    <p:extLst>
      <p:ext uri="{BB962C8B-B14F-4D97-AF65-F5344CB8AC3E}">
        <p14:creationId xmlns:p14="http://schemas.microsoft.com/office/powerpoint/2010/main" xmlns="" val="1746963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Следующих работников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возможно привлечь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к работе в выходной или праздничный день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особом порядке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  <a:endParaRPr lang="ru-RU" sz="2000" i="1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70438"/>
            <a:ext cx="9169400" cy="357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имеющие трех и более детей в возрасте до восемнадцати лет, в период до достижения младшим из детей возраста четырнадцати лет;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имеющие детей-инвалидов;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осуществляющие уход за больными членами их семей в соответствии с медицинским заключением (ст. 259 ТК РФ);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отцы, воспитывающие детей без матери (ст. 259 ТК РФ);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опекуны (попечители) несовершеннолетних (ст. 264 ТК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3147517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Порядок привлечения к работе в выходной и праздничный день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для указанных работников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  <a:endParaRPr lang="ru-RU" sz="2000" i="1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70438"/>
            <a:ext cx="9169400" cy="307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работа не запрещена работнику по состоянию здоровья;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получено письменное согласие работника;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 ознакомлен под роспись со своим правом отказаться от работы в выходной и праздничный день;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письменного распоряжения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xmlns="" val="2983836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4518270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Рекомендации Федеральной службы по труду и занятости по вопросам соблюдения норм трудового законодательства, регулирующих порядок предоставления работникам нерабочих праздничных дней, утвержденные на заседании рабочей группы по информированию и консультированию работников и работодателей по вопросам соблюдения трудового законодательства и нормативных правовых актов, содержащих нормы трудового права, протокол N 1, от 02.06.2014, 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не применяются.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3747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13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Определения термина "нерабочий праздничный день" в трудовом законодательстве нет, однако полный перечень таких дней приведен в ст. 112 ТК РФ.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771551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Выходной день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(один при шестидневной или два при пятидневной  рабочей неделе) - это еженедельный непрерывный отдых.</a:t>
            </a:r>
          </a:p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По общему правилу работа в выходные и нерабочие праздничные дни </a:t>
            </a:r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запрещена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13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исключительных случаях для привлечения к работе в выходные или праздничные дни необходимо письменное согласие работника и письменное распоряжение/приказ работодателя.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771551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ненормированном рабочем дне или сверхурочной работе происходит увеличение продолжительности рабочего дня, а при работе в выходные дни - увеличение продолжительности рабочей недели.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2635855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46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Работа в выходной или нерабочий праздничный день оплачивается не менее чем в двойном размере: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67062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сдельщикам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не менее чем по двойным сдельным расценкам, а работникам, труд которых оплачивается по дневным (часовым) тарифным ставкам, - в размере не менее двойной дневной (часовой) тарифной ставки;</a:t>
            </a:r>
          </a:p>
        </p:txBody>
      </p:sp>
    </p:spTree>
    <p:extLst>
      <p:ext uri="{BB962C8B-B14F-4D97-AF65-F5344CB8AC3E}">
        <p14:creationId xmlns:p14="http://schemas.microsoft.com/office/powerpoint/2010/main" xmlns="" val="2371855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46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Работа в выходной или нерабочий праздничный день оплачивается не менее чем в двойном размере: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33600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работникам, получающим оклад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в связи с тем, что их труд не нормирован, - в размере не менее одинарной дневной (часовой) ставки за день (час) работы сверх оклада, если работа в выходной или нерабочий праздничный день производилась в пределах месячной нормы рабочего времени, и в размере не менее двойной дневной или часовой ставки за день или час работы сверх оклада, если работа производилась сверх месячной нормы рабочего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xmlns="" val="3716575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2443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Сверхурочная работа в выходной или нерабочий праздничный день уже оплачена в двойном размере, в связи с чем ее оплата повторной индексации не подлежит. Работа в режиме ненормированного рабочего дня компенсируется дополнительным отпуском.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716264"/>
            <a:ext cx="9169400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Вместо оплаты за работу в выходные и нерабочие праздничные дни может быть предоставлен другой день отдыха, </a:t>
            </a:r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но только по желанию работника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(ст. 153 ТК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32157984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071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Случаи привлечения работника к работе в выходные и праздничные дни:</a:t>
            </a:r>
            <a:endParaRPr lang="ru-RU" sz="2000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18516"/>
            <a:ext cx="9169400" cy="341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для выполнения заранее непредвиденных работ, от срочного выполнения которых зависит в дальнейшем нормальная работа организации в целом, индивидуального предпринимателя;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для выполнения заранее непредвиденных работ, от срочного выполнения которых зависит в дальнейшем нормальная работа отдельных структурных подразделений, индивидуального предпринимателя;</a:t>
            </a:r>
          </a:p>
        </p:txBody>
      </p:sp>
    </p:spTree>
    <p:extLst>
      <p:ext uri="{BB962C8B-B14F-4D97-AF65-F5344CB8AC3E}">
        <p14:creationId xmlns:p14="http://schemas.microsoft.com/office/powerpoint/2010/main" xmlns="" val="1384229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071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Случаи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, когда возможно привлечение к работе в выходные и праздничные дни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согласия работника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113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18516"/>
            <a:ext cx="9169400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предотвращения катастрофы;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предотвращения производственной аварии;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устранения последствий катастрофы, производственной аварии или стихийного бедствия;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предотвращения несчастных случаев;</a:t>
            </a:r>
          </a:p>
        </p:txBody>
      </p:sp>
    </p:spTree>
    <p:extLst>
      <p:ext uri="{BB962C8B-B14F-4D97-AF65-F5344CB8AC3E}">
        <p14:creationId xmlns:p14="http://schemas.microsoft.com/office/powerpoint/2010/main" xmlns="" val="2065137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071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Случаи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, когда возможно привлечение к работе в выходные и праздничные дни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согласия работника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113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Привлечение к работе в выходные и нерабочие праздничные дни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18516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предотвращения уничтожения или порчи имущества работодателя;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предотвращения уничтожения или порчи государственного или муниципального имущества;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выполнения работ, необходимость которых обусловлена введением чрезвычайного положения;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выполнения работ, необходимость которых обусловлена введением военного положения;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2543403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1604</TotalTime>
  <Words>1299</Words>
  <Application>Microsoft Office PowerPoint</Application>
  <PresentationFormat>Произвольный</PresentationFormat>
  <Paragraphs>120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Научная литература 16 х 9</vt:lpstr>
      <vt:lpstr>Руководство по соблюдению обязательных требований трудового законодательства часть 16 по материалам приказа роструда от 11 ноября 2022 года № 253 </vt:lpstr>
      <vt:lpstr>Определения термина "нерабочий праздничный день" в трудовом законодательстве нет, однако полный перечень таких дней приведен в ст. 112 ТК РФ.</vt:lpstr>
      <vt:lpstr>Важно! В исключительных случаях для привлечения к работе в выходные или праздничные дни необходимо письменное согласие работника и письменное распоряжение/приказ работодателя.</vt:lpstr>
      <vt:lpstr>Работа в выходной или нерабочий праздничный день оплачивается не менее чем в двойном размере:</vt:lpstr>
      <vt:lpstr>Работа в выходной или нерабочий праздничный день оплачивается не менее чем в двойном размере:</vt:lpstr>
      <vt:lpstr>Важно! Сверхурочная работа в выходной или нерабочий праздничный день уже оплачена в двойном размере, в связи с чем ее оплата повторной индексации не подлежит. Работа в режиме ненормированного рабочего дня компенсируется дополнительным отпуском.</vt:lpstr>
      <vt:lpstr>Случаи привлечения работника к работе в выходные и праздничные дни:</vt:lpstr>
      <vt:lpstr>Важно! Случаи, когда возможно привлечение к работе в выходные и праздничные дни без согласия работника (ст. 113 ТК РФ):</vt:lpstr>
      <vt:lpstr>Важно! Случаи, когда возможно привлечение к работе в выходные и праздничные дни без согласия работника (ст. 113 ТК РФ):</vt:lpstr>
      <vt:lpstr>Важно! Случаи, когда возможно привлечение к работе в выходные и праздничные дни без согласия работника (ст. 113 ТК РФ):</vt:lpstr>
      <vt:lpstr>Важно! В иных случаях привлечение работника к работе в выходные и праздничные дни возможно при соблюдении следующего порядка:</vt:lpstr>
      <vt:lpstr>Важно! Работа в нерабочие праздничные дни возможна в следующих случаях (ст. 113 ТК):</vt:lpstr>
      <vt:lpstr>Важно! Следующих работников возможно привлечь к работе в выходной или праздничный день в особом порядке:</vt:lpstr>
      <vt:lpstr>Важно! Следующих работников возможно привлечь к работе в выходной или праздничный день в особом порядке:</vt:lpstr>
      <vt:lpstr>Важно! Порядок привлечения к работе в выходной и праздничный день для указанных работников:</vt:lpstr>
      <vt:lpstr>Важно! Рекомендации Федеральной службы по труду и занятости по вопросам соблюдения норм трудового законодательства, регулирующих порядок предоставления работникам нерабочих праздничных дней, утвержденные на заседании рабочей группы по информированию и консультированию работников и работодателей по вопросам соблюдения трудового законодательства и нормативных правовых актов, содержащих нормы трудового права, протокол N 1, от 02.06.2014, не применяются.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150</cp:revision>
  <dcterms:created xsi:type="dcterms:W3CDTF">2023-12-01T10:22:53Z</dcterms:created>
  <dcterms:modified xsi:type="dcterms:W3CDTF">2024-03-04T07:25:17Z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